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04" r:id="rId1"/>
  </p:sldMasterIdLst>
  <p:notesMasterIdLst>
    <p:notesMasterId r:id="rId24"/>
  </p:notesMasterIdLst>
  <p:handoutMasterIdLst>
    <p:handoutMasterId r:id="rId25"/>
  </p:handoutMasterIdLst>
  <p:sldIdLst>
    <p:sldId id="284" r:id="rId2"/>
    <p:sldId id="286" r:id="rId3"/>
    <p:sldId id="356" r:id="rId4"/>
    <p:sldId id="321" r:id="rId5"/>
    <p:sldId id="322" r:id="rId6"/>
    <p:sldId id="329" r:id="rId7"/>
    <p:sldId id="351" r:id="rId8"/>
    <p:sldId id="352" r:id="rId9"/>
    <p:sldId id="353" r:id="rId10"/>
    <p:sldId id="354" r:id="rId11"/>
    <p:sldId id="355" r:id="rId12"/>
    <p:sldId id="331" r:id="rId13"/>
    <p:sldId id="357" r:id="rId14"/>
    <p:sldId id="343" r:id="rId15"/>
    <p:sldId id="345" r:id="rId16"/>
    <p:sldId id="346" r:id="rId17"/>
    <p:sldId id="347" r:id="rId18"/>
    <p:sldId id="348" r:id="rId19"/>
    <p:sldId id="349" r:id="rId20"/>
    <p:sldId id="350" r:id="rId21"/>
    <p:sldId id="327" r:id="rId22"/>
    <p:sldId id="358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8A0000"/>
    <a:srgbClr val="9933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6" autoAdjust="0"/>
    <p:restoredTop sz="94913" autoAdjust="0"/>
  </p:normalViewPr>
  <p:slideViewPr>
    <p:cSldViewPr>
      <p:cViewPr>
        <p:scale>
          <a:sx n="70" d="100"/>
          <a:sy n="70" d="100"/>
        </p:scale>
        <p:origin x="-141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02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r>
              <a:rPr lang="ru-RU"/>
              <a:t>РЕШЕНИЕ ИНТЕГРАЛЬНОГО УРАВНЕНИЯ ФРЕДГОЛЬМА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36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36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3FD8B5C0-7A30-4658-8C17-BAA39B2F39C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34951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379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962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62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C8FA203F-AF84-4023-948A-9160966DF79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  <p:sp>
        <p:nvSpPr>
          <p:cNvPr id="8" name="Верхний колонтитул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5003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Заметки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Arial" charset="0"/>
            </a:endParaRPr>
          </a:p>
        </p:txBody>
      </p:sp>
      <p:sp>
        <p:nvSpPr>
          <p:cNvPr id="34820" name="Номер слайда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58BC8E4F-E2A1-4390-8C6C-0E82A63950EB}" type="slidenum">
              <a:rPr lang="ru-RU" altLang="en-US" smtClean="0"/>
              <a:pPr eaLnBrk="1" hangingPunct="1"/>
              <a:t>1</a:t>
            </a:fld>
            <a:endParaRPr lang="ru-RU" alt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8FA203F-AF84-4023-948A-9160966DF798}" type="slidenum">
              <a:rPr lang="ru-RU" smtClean="0"/>
              <a:pPr>
                <a:defRPr/>
              </a:pPr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342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BSU full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47763" cy="155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Курсовая работа 2014</a:t>
            </a:r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48970A-1896-4271-8E12-2218CA1E70B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905696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C95BB0-F5EB-4E26-BEB6-EE775BC531F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826351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287A5B-8F6E-4CEB-9940-FEDC6D41C0A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1605550"/>
      </p:ext>
    </p:extLst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90538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5796136" y="14288"/>
            <a:ext cx="334786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lvl="1" algn="ctr" eaLnBrk="1" hangingPunct="1"/>
            <a:r>
              <a:rPr lang="en-US" altLang="en-US" sz="1200" b="1" dirty="0" smtClean="0">
                <a:solidFill>
                  <a:srgbClr val="404040"/>
                </a:solidFill>
              </a:rPr>
              <a:t>Web-</a:t>
            </a:r>
            <a:r>
              <a:rPr lang="ru-RU" altLang="en-US" sz="1200" b="1" dirty="0" smtClean="0">
                <a:solidFill>
                  <a:srgbClr val="404040"/>
                </a:solidFill>
              </a:rPr>
              <a:t>сервис</a:t>
            </a:r>
            <a:r>
              <a:rPr lang="ru-RU" altLang="en-US" sz="1200" b="1" baseline="0" dirty="0" smtClean="0">
                <a:solidFill>
                  <a:srgbClr val="404040"/>
                </a:solidFill>
              </a:rPr>
              <a:t> анализа изображений</a:t>
            </a:r>
            <a:endParaRPr lang="ru-RU" altLang="en-US" sz="1200" b="1" dirty="0">
              <a:solidFill>
                <a:srgbClr val="40404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Курсовая работа 2014</a:t>
            </a:r>
          </a:p>
        </p:txBody>
      </p:sp>
      <p:sp>
        <p:nvSpPr>
          <p:cNvPr id="7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1FC4BF-FB49-4A53-ADD5-E2D555B5B9D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851765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Курсовая работа 2014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DE7EE-4070-4B4A-B938-BF03413DC88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6573287"/>
      </p:ext>
    </p:extLst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7"/>
          <p:cNvSpPr>
            <a:spLocks noChangeArrowheads="1"/>
          </p:cNvSpPr>
          <p:nvPr userDrawn="1"/>
        </p:nvSpPr>
        <p:spPr bwMode="auto">
          <a:xfrm>
            <a:off x="611188" y="0"/>
            <a:ext cx="85328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altLang="en-US" sz="1200" b="1">
                <a:solidFill>
                  <a:srgbClr val="7F7F7F"/>
                </a:solidFill>
              </a:rPr>
              <a:t> ПРОГРАММИРОВАНИЕ АЛГОРИТМОВ ИНТЕРПОЛИРОВАНИЯ ФУНКЦИЙ МНОГОЧЛЕНАМИ НЬЮТОНА И ЛАГРАНЖА. СОПОСТАВЛЕНИЕ, ГРАФИЧЕСКАЯ ВИЗУАЛИЗАЦИЯ.</a:t>
            </a:r>
          </a:p>
        </p:txBody>
      </p:sp>
      <p:pic>
        <p:nvPicPr>
          <p:cNvPr id="6" name="Picture 16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90538" cy="76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Курсовая работа 2014</a:t>
            </a:r>
          </a:p>
        </p:txBody>
      </p:sp>
      <p:sp>
        <p:nvSpPr>
          <p:cNvPr id="8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9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A180D2-BC41-4E42-8641-528E6524A14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5441549"/>
      </p:ext>
    </p:extLst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EC63CC-281A-44AA-B036-8428D7CB730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1680848"/>
      </p:ext>
    </p:extLst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3CFD46-B31A-4E6B-B8B4-63C08C55C39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3958656"/>
      </p:ext>
    </p:extLst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3CF4E-D282-454E-ABEC-D4E653F6876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677429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3D85FE-534F-43A3-A1D5-1C147B3B213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0424851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Курсовой проект 2013</a:t>
            </a:r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5A0756-CD00-435C-8049-3791D4D9E5A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12509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 smtClean="0"/>
              <a:t>Образец текста</a:t>
            </a:r>
          </a:p>
          <a:p>
            <a:pPr lvl="1"/>
            <a:r>
              <a:rPr lang="ru-RU" altLang="en-US" smtClean="0"/>
              <a:t>Второй уровень</a:t>
            </a:r>
          </a:p>
          <a:p>
            <a:pPr lvl="2"/>
            <a:r>
              <a:rPr lang="ru-RU" altLang="en-US" smtClean="0"/>
              <a:t>Третий уровень</a:t>
            </a:r>
          </a:p>
          <a:p>
            <a:pPr lvl="3"/>
            <a:r>
              <a:rPr lang="ru-RU" altLang="en-US" smtClean="0"/>
              <a:t>Четвертый уровень</a:t>
            </a:r>
          </a:p>
          <a:p>
            <a:pPr lvl="4"/>
            <a:r>
              <a:rPr lang="ru-RU" altLang="en-US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Курсовая работа 2014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ru-RU"/>
              <a:t>Павлова М.В.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A4CA4A8-BA38-4E78-B908-AF8304A1904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4" r:id="rId1"/>
    <p:sldLayoutId id="2147484185" r:id="rId2"/>
    <p:sldLayoutId id="2147484183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p:transition>
    <p:wipe dir="d"/>
  </p:transition>
  <p:timing>
    <p:tnLst>
      <p:par>
        <p:cTn id="1" dur="indefinite" restart="never" nodeType="tmRoot"/>
      </p:par>
    </p:tnLst>
  </p:timing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Заголовок 1"/>
          <p:cNvSpPr>
            <a:spLocks noGrp="1"/>
          </p:cNvSpPr>
          <p:nvPr>
            <p:ph type="ctrTitle"/>
          </p:nvPr>
        </p:nvSpPr>
        <p:spPr>
          <a:xfrm>
            <a:off x="1128713" y="2928938"/>
            <a:ext cx="6886575" cy="1655762"/>
          </a:xfrm>
        </p:spPr>
        <p:txBody>
          <a:bodyPr/>
          <a:lstStyle/>
          <a:p>
            <a:r>
              <a:rPr lang="en-US" altLang="en-US" sz="2400" dirty="0" smtClean="0">
                <a:latin typeface="Times New Roman" pitchFamily="18" charset="0"/>
                <a:cs typeface="Times New Roman" pitchFamily="18" charset="0"/>
              </a:rPr>
              <a:t>Web-</a:t>
            </a:r>
            <a:r>
              <a:rPr lang="ru-RU" altLang="en-US" sz="2400" dirty="0" smtClean="0">
                <a:latin typeface="Times New Roman" pitchFamily="18" charset="0"/>
                <a:cs typeface="Times New Roman" pitchFamily="18" charset="0"/>
              </a:rPr>
              <a:t>сервис для анализа изображений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6C85ED-E383-41EA-A824-7187239895A4}" type="slidenum">
              <a:rPr lang="ru-RU" smtClean="0"/>
              <a:pPr>
                <a:defRPr/>
              </a:pPr>
              <a:t>1</a:t>
            </a:fld>
            <a:endParaRPr lang="ru-RU"/>
          </a:p>
        </p:txBody>
      </p:sp>
      <p:sp>
        <p:nvSpPr>
          <p:cNvPr id="12293" name="Rectangle 8"/>
          <p:cNvSpPr>
            <a:spLocks noChangeArrowheads="1"/>
          </p:cNvSpPr>
          <p:nvPr/>
        </p:nvSpPr>
        <p:spPr bwMode="auto">
          <a:xfrm>
            <a:off x="1042988" y="188913"/>
            <a:ext cx="8101012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ru-RU" altLang="en-US" sz="2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БЕЛОРУССКИЙ</a:t>
            </a:r>
            <a:r>
              <a:rPr lang="ru-RU" altLang="en-US" sz="2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altLang="en-US" sz="24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ГОСУДАРСТВЕННЫЙ УНИВЕРСИТЕТ</a:t>
            </a:r>
            <a:r>
              <a:rPr lang="ru-RU" altLang="en-US" sz="2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12294" name="Rectangle 9"/>
          <p:cNvSpPr>
            <a:spLocks noChangeArrowheads="1"/>
          </p:cNvSpPr>
          <p:nvPr/>
        </p:nvSpPr>
        <p:spPr bwMode="auto">
          <a:xfrm>
            <a:off x="1187450" y="549275"/>
            <a:ext cx="7578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ru-RU" altLang="en-US" sz="20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ФАКУЛЬТЕТ ПРИКЛАДНОЙ МАТЕМАТИКИ и ИНФОРМАТИКИ</a:t>
            </a:r>
          </a:p>
        </p:txBody>
      </p:sp>
      <p:sp>
        <p:nvSpPr>
          <p:cNvPr id="12295" name="Rectangle 10"/>
          <p:cNvSpPr>
            <a:spLocks noChangeArrowheads="1"/>
          </p:cNvSpPr>
          <p:nvPr/>
        </p:nvSpPr>
        <p:spPr bwMode="auto">
          <a:xfrm>
            <a:off x="1434306" y="1217613"/>
            <a:ext cx="62753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altLang="en-US" sz="2000" dirty="0">
                <a:latin typeface="Times New Roman" pitchFamily="18" charset="0"/>
                <a:cs typeface="Times New Roman" pitchFamily="18" charset="0"/>
              </a:rPr>
              <a:t>Кафедра многопроцессорных систем и сетей</a:t>
            </a:r>
          </a:p>
        </p:txBody>
      </p:sp>
      <p:sp>
        <p:nvSpPr>
          <p:cNvPr id="12296" name="Rectangle 11"/>
          <p:cNvSpPr>
            <a:spLocks noChangeArrowheads="1"/>
          </p:cNvSpPr>
          <p:nvPr/>
        </p:nvSpPr>
        <p:spPr bwMode="auto">
          <a:xfrm>
            <a:off x="2392363" y="2038350"/>
            <a:ext cx="4359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altLang="en-US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Павлова Маргарита Валерьевна</a:t>
            </a:r>
          </a:p>
        </p:txBody>
      </p:sp>
      <p:sp>
        <p:nvSpPr>
          <p:cNvPr id="12297" name="Rectangle 13"/>
          <p:cNvSpPr>
            <a:spLocks noChangeArrowheads="1"/>
          </p:cNvSpPr>
          <p:nvPr/>
        </p:nvSpPr>
        <p:spPr bwMode="auto">
          <a:xfrm>
            <a:off x="4611688" y="5373688"/>
            <a:ext cx="55689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ru-RU" altLang="en-US" sz="2400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Научный руководитель</a:t>
            </a:r>
            <a:endParaRPr lang="ru-RU" altLang="en-US" sz="2400" i="1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/>
            <a:r>
              <a:rPr lang="ru-RU" altLang="en-US" sz="2400" dirty="0" err="1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Рафеенко</a:t>
            </a:r>
            <a:r>
              <a:rPr lang="ru-RU" altLang="en-US" sz="24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Екатерина Дмитриевна</a:t>
            </a: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34548"/>
            <a:ext cx="8496944" cy="1450236"/>
          </a:xfrm>
        </p:spPr>
        <p:txBody>
          <a:bodyPr/>
          <a:lstStyle/>
          <a:p>
            <a:r>
              <a:rPr lang="ru-RU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поиска похожих изображений с использованием цветовых </a:t>
            </a:r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гистограмм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10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70051"/>
            <a:ext cx="1585098" cy="2509739"/>
          </a:xfrm>
        </p:spPr>
      </p:pic>
      <p:sp>
        <p:nvSpPr>
          <p:cNvPr id="4" name="Right Arrow 3"/>
          <p:cNvSpPr/>
          <p:nvPr/>
        </p:nvSpPr>
        <p:spPr>
          <a:xfrm>
            <a:off x="2051720" y="2780079"/>
            <a:ext cx="1080120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437112"/>
            <a:ext cx="806489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были выбраны изображения, которые для зрительного восприятия не являются схожими.</a:t>
            </a: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зависимость от цвета. Можно заранее вычислить параметры.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344" y="1972192"/>
            <a:ext cx="5904656" cy="20179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5403022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34548"/>
            <a:ext cx="8496944" cy="1450236"/>
          </a:xfrm>
        </p:spPr>
        <p:txBody>
          <a:bodyPr/>
          <a:lstStyle/>
          <a:p>
            <a:r>
              <a:rPr lang="ru-RU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поиска похожих изображений, использующий пиксельное сравнение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11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70051"/>
            <a:ext cx="1585098" cy="2509739"/>
          </a:xfrm>
        </p:spPr>
      </p:pic>
      <p:sp>
        <p:nvSpPr>
          <p:cNvPr id="4" name="Right Arrow 3"/>
          <p:cNvSpPr/>
          <p:nvPr/>
        </p:nvSpPr>
        <p:spPr>
          <a:xfrm>
            <a:off x="2051720" y="2780079"/>
            <a:ext cx="1080120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437112"/>
            <a:ext cx="80648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были выбраны изображения, которые для зрительного восприятия не являются схожими.</a:t>
            </a: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нельзя вычислить параметры заранее.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70" y="2082989"/>
            <a:ext cx="5724525" cy="1747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082734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143000"/>
          </a:xfrm>
        </p:spPr>
        <p:txBody>
          <a:bodyPr/>
          <a:lstStyle/>
          <a:p>
            <a:pPr lvl="0"/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распознавания лиц на основе сегментации цвета и изображения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8E9BDD-FE0C-469B-8D1F-D291B0198621}" type="slidenum">
              <a:rPr lang="ru-RU" smtClean="0"/>
              <a:pPr>
                <a:defRPr/>
              </a:pPr>
              <a:t>12</a:t>
            </a:fld>
            <a:endParaRPr lang="ru-RU"/>
          </a:p>
        </p:txBody>
      </p:sp>
      <p:pic>
        <p:nvPicPr>
          <p:cNvPr id="1026" name="Picture 2" descr="E:\AAAAAA-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196752"/>
            <a:ext cx="6192688" cy="464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547664" y="609329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были выделены лица и руки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93341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539552" y="-99392"/>
            <a:ext cx="8229600" cy="1143000"/>
          </a:xfrm>
        </p:spPr>
        <p:txBody>
          <a:bodyPr/>
          <a:lstStyle/>
          <a:p>
            <a:pPr lvl="0"/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Виолы-Джонса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8E9BDD-FE0C-469B-8D1F-D291B0198621}" type="slidenum">
              <a:rPr lang="ru-RU" smtClean="0"/>
              <a:pPr>
                <a:defRPr/>
              </a:pPr>
              <a:t>13</a:t>
            </a:fld>
            <a:endParaRPr lang="ru-RU"/>
          </a:p>
        </p:txBody>
      </p:sp>
      <p:pic>
        <p:nvPicPr>
          <p:cNvPr id="2050" name="Picture 2" descr="E:\AAAAAA-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836712"/>
            <a:ext cx="6696744" cy="50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1187624" y="609329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были выделены только лица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87910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/>
          <a:lstStyle/>
          <a:p>
            <a:r>
              <a:rPr lang="ru-RU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КЛЮЧЕВЫЕ ТЕХНОЛОГИЙ</a:t>
            </a:r>
            <a:r>
              <a:rPr lang="ru-RU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ИСПОЛЬЗУЕМЫХ ДЛЯ РЕАЛИЗАЦИИ ПРИЛОЖЕНИЯ</a:t>
            </a: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Spring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AngularJS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Cloudinary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14</a:t>
            </a:fld>
            <a:endParaRPr lang="ru-RU"/>
          </a:p>
        </p:txBody>
      </p:sp>
      <p:pic>
        <p:nvPicPr>
          <p:cNvPr id="3074" name="Picture 2" descr="E:\spr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064" y="1699682"/>
            <a:ext cx="2160240" cy="128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angula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638" y="2780928"/>
            <a:ext cx="1310199" cy="131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cloudinar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963" y="4091127"/>
            <a:ext cx="1645658" cy="164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17833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856" y="0"/>
            <a:ext cx="8229600" cy="1143000"/>
          </a:xfrm>
        </p:spPr>
        <p:txBody>
          <a:bodyPr/>
          <a:lstStyle/>
          <a:p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Реализованное приложение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dirty="0" smtClean="0"/>
              <a:t>Павлова М.В.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15</a:t>
            </a:fld>
            <a:endParaRPr lang="ru-RU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8208912" cy="38164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3096917" y="5445224"/>
            <a:ext cx="2950167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изображения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62249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16</a:t>
            </a:fld>
            <a:endParaRPr lang="ru-RU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32" y="908720"/>
            <a:ext cx="8424936" cy="385497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87524" y="5157192"/>
            <a:ext cx="856895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Отображение выбранного изображения в левой части экрана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6548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17</a:t>
            </a:fld>
            <a:endParaRPr lang="ru-RU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33" y="620688"/>
            <a:ext cx="8424935" cy="417646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359533" y="5229200"/>
            <a:ext cx="84249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поиска похожих изображений, если исходное изображение представляет собой лицо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6548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18</a:t>
            </a:fld>
            <a:endParaRPr lang="ru-RU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1196752"/>
            <a:ext cx="8280919" cy="280831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431541" y="4725144"/>
            <a:ext cx="828091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поиска похожих изображений, если исходное изображение представляет собой море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6548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19</a:t>
            </a:fld>
            <a:endParaRPr lang="ru-RU"/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908720"/>
            <a:ext cx="8208912" cy="341950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539552" y="4869160"/>
            <a:ext cx="806489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выделения лиц, если на исходном изображении 5 человек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16548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Заголовок 1"/>
          <p:cNvSpPr>
            <a:spLocks noGrp="1"/>
          </p:cNvSpPr>
          <p:nvPr>
            <p:ph type="title"/>
          </p:nvPr>
        </p:nvSpPr>
        <p:spPr>
          <a:xfrm>
            <a:off x="395536" y="1341"/>
            <a:ext cx="8229600" cy="1143000"/>
          </a:xfrm>
        </p:spPr>
        <p:txBody>
          <a:bodyPr/>
          <a:lstStyle/>
          <a:p>
            <a:r>
              <a:rPr lang="ru-RU" altLang="en-US" sz="3500" b="1" dirty="0" smtClean="0">
                <a:latin typeface="Times New Roman" pitchFamily="18" charset="0"/>
                <a:cs typeface="Times New Roman" pitchFamily="18" charset="0"/>
              </a:rPr>
              <a:t>Задание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B481C8-7D54-411F-8D78-DBD868141BAE}" type="slidenum">
              <a:rPr lang="ru-RU" smtClean="0"/>
              <a:pPr>
                <a:defRPr/>
              </a:pPr>
              <a:t>2</a:t>
            </a:fld>
            <a:endParaRPr lang="ru-RU"/>
          </a:p>
        </p:txBody>
      </p:sp>
      <p:sp>
        <p:nvSpPr>
          <p:cNvPr id="14341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существующие алгоритмы поиска похожих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изображений, провести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их сравнительный анализ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существующие алгоритмы выделения лиц, провести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их сравнительный анализ;</a:t>
            </a:r>
          </a:p>
          <a:p>
            <a:pPr>
              <a:defRPr/>
            </a:pP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веб-приложения, для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поиска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похожих </a:t>
            </a:r>
            <a:r>
              <a:rPr lang="ru-RU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изображений; выделения </a:t>
            </a:r>
            <a:r>
              <a:rPr lang="ru-RU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лиц;</a:t>
            </a: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ru-RU" smtClean="0"/>
              <a:t>Павлова М.В.</a:t>
            </a: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1FC4BF-FB49-4A53-ADD5-E2D555B5B9DC}" type="slidenum">
              <a:rPr lang="ru-RU" smtClean="0"/>
              <a:pPr>
                <a:defRPr/>
              </a:pPr>
              <a:t>20</a:t>
            </a:fld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88" y="836712"/>
            <a:ext cx="7416824" cy="410445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467544" y="5373216"/>
            <a:ext cx="828092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выделения лиц, если на исходном изображении 2 человека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689960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pPr lvl="0"/>
            <a:r>
              <a:rPr lang="ru-RU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3" name="Объект 2"/>
          <p:cNvSpPr>
            <a:spLocks noGrp="1"/>
          </p:cNvSpPr>
          <p:nvPr>
            <p:ph idx="1"/>
          </p:nvPr>
        </p:nvSpPr>
        <p:spPr>
          <a:xfrm>
            <a:off x="467544" y="1556792"/>
            <a:ext cx="8229600" cy="3993307"/>
          </a:xfrm>
        </p:spPr>
        <p:txBody>
          <a:bodyPr/>
          <a:lstStyle/>
          <a:p>
            <a:pPr lvl="0"/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Изучены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доработаны алгоритмы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поиска похожих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изображений. Сделан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об их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эффективности</a:t>
            </a:r>
          </a:p>
          <a:p>
            <a:pPr lvl="0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Изучены и протестированы сервисы для хранения изображения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Изучены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доработаны алгоритмы 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поиска похожих </a:t>
            </a:r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изображений. Сделан </a:t>
            </a:r>
            <a:r>
              <a:rPr lang="ru-RU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 об их эффективности</a:t>
            </a:r>
          </a:p>
          <a:p>
            <a:pPr lvl="0"/>
            <a:r>
              <a:rPr lang="ru-RU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Реализован </a:t>
            </a: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25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сервис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8E9BDD-FE0C-469B-8D1F-D291B0198621}" type="slidenum">
              <a:rPr lang="ru-RU" smtClean="0"/>
              <a:pPr>
                <a:defRPr/>
              </a:pPr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4285554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pPr lvl="0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3" name="Объект 2"/>
          <p:cNvSpPr>
            <a:spLocks noGrp="1"/>
          </p:cNvSpPr>
          <p:nvPr>
            <p:ph idx="1"/>
          </p:nvPr>
        </p:nvSpPr>
        <p:spPr>
          <a:xfrm>
            <a:off x="467544" y="1556792"/>
            <a:ext cx="8229600" cy="3993307"/>
          </a:xfrm>
        </p:spPr>
        <p:txBody>
          <a:bodyPr/>
          <a:lstStyle/>
          <a:p>
            <a:pPr marL="0" lvl="0" indent="0">
              <a:buNone/>
            </a:pPr>
            <a:endParaRPr lang="ru-RU" sz="5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buNone/>
            </a:pPr>
            <a:r>
              <a:rPr lang="ru-RU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8E9BDD-FE0C-469B-8D1F-D291B0198621}" type="slidenum">
              <a:rPr lang="ru-RU" smtClean="0"/>
              <a:pPr>
                <a:defRPr/>
              </a:pPr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48173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Заголовок 1"/>
          <p:cNvSpPr>
            <a:spLocks noGrp="1"/>
          </p:cNvSpPr>
          <p:nvPr>
            <p:ph type="title"/>
          </p:nvPr>
        </p:nvSpPr>
        <p:spPr>
          <a:xfrm>
            <a:off x="467544" y="-99392"/>
            <a:ext cx="8229600" cy="1143000"/>
          </a:xfrm>
        </p:spPr>
        <p:txBody>
          <a:bodyPr/>
          <a:lstStyle/>
          <a:p>
            <a:r>
              <a:rPr lang="ru-RU" altLang="en-US" sz="3500" b="1" dirty="0" smtClean="0">
                <a:latin typeface="Times New Roman" pitchFamily="18" charset="0"/>
                <a:cs typeface="Times New Roman" pitchFamily="18" charset="0"/>
              </a:rPr>
              <a:t>Актуальность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B481C8-7D54-411F-8D78-DBD868141BAE}" type="slidenum">
              <a:rPr lang="ru-RU" smtClean="0"/>
              <a:pPr>
                <a:defRPr/>
              </a:pPr>
              <a:t>3</a:t>
            </a:fld>
            <a:endParaRPr lang="ru-RU"/>
          </a:p>
        </p:txBody>
      </p:sp>
      <p:sp>
        <p:nvSpPr>
          <p:cNvPr id="14341" name="Объект 2"/>
          <p:cNvSpPr>
            <a:spLocks noGrp="1"/>
          </p:cNvSpPr>
          <p:nvPr>
            <p:ph idx="1"/>
          </p:nvPr>
        </p:nvSpPr>
        <p:spPr>
          <a:xfrm>
            <a:off x="323528" y="836712"/>
            <a:ext cx="8568952" cy="4525963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ru-RU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поиска похожих изображений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Телевидение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Графический дизайн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 искусств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Криминология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Геология</a:t>
            </a:r>
          </a:p>
          <a:p>
            <a:pPr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Медицина</a:t>
            </a:r>
          </a:p>
          <a:p>
            <a:pPr marL="0" indent="0">
              <a:buNone/>
              <a:defRPr/>
            </a:pPr>
            <a:r>
              <a:rPr lang="ru-RU" sz="3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выделения лиц на изображении: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Цифровые устройства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безопасности</a:t>
            </a:r>
          </a:p>
          <a:p>
            <a:pPr marL="0" indent="0">
              <a:buNone/>
              <a:defRPr/>
            </a:pPr>
            <a:endParaRPr lang="ru-RU" sz="2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207929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Заголовок 1"/>
          <p:cNvSpPr>
            <a:spLocks noGrp="1"/>
          </p:cNvSpPr>
          <p:nvPr>
            <p:ph type="title"/>
          </p:nvPr>
        </p:nvSpPr>
        <p:spPr>
          <a:xfrm>
            <a:off x="467544" y="28636"/>
            <a:ext cx="8229600" cy="880084"/>
          </a:xfrm>
        </p:spPr>
        <p:txBody>
          <a:bodyPr/>
          <a:lstStyle/>
          <a:p>
            <a:r>
              <a:rPr lang="ru-RU" altLang="en-US" sz="3500" b="1" dirty="0" smtClean="0">
                <a:latin typeface="Times New Roman" pitchFamily="18" charset="0"/>
                <a:cs typeface="Times New Roman" pitchFamily="18" charset="0"/>
              </a:rPr>
              <a:t>Тестовое изображений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4774F7-3612-48A8-A132-CE3353204C36}" type="slidenum">
              <a:rPr lang="ru-RU" smtClean="0"/>
              <a:pPr>
                <a:defRPr/>
              </a:pPr>
              <a:t>4</a:t>
            </a:fld>
            <a:endParaRPr lang="ru-RU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749" y="1628775"/>
            <a:ext cx="2858502" cy="4525963"/>
          </a:xfrm>
        </p:spPr>
      </p:pic>
    </p:spTree>
    <p:extLst>
      <p:ext uri="{BB962C8B-B14F-4D97-AF65-F5344CB8AC3E}">
        <p14:creationId xmlns:p14="http://schemas.microsoft.com/office/powerpoint/2010/main" val="3946613656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54968"/>
          </a:xfrm>
        </p:spPr>
        <p:txBody>
          <a:bodyPr/>
          <a:lstStyle/>
          <a:p>
            <a:r>
              <a:rPr lang="ru-RU" altLang="en-US" sz="3500" b="1" dirty="0" smtClean="0">
                <a:latin typeface="Times New Roman" pitchFamily="18" charset="0"/>
                <a:cs typeface="Times New Roman" pitchFamily="18" charset="0"/>
              </a:rPr>
              <a:t>База изображений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4774F7-3612-48A8-A132-CE3353204C36}" type="slidenum">
              <a:rPr lang="ru-RU" smtClean="0"/>
              <a:pPr>
                <a:defRPr/>
              </a:pPr>
              <a:t>5</a:t>
            </a:fld>
            <a:endParaRPr lang="ru-RU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467544" y="1196751"/>
            <a:ext cx="8372400" cy="532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613656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496944" cy="1143001"/>
          </a:xfrm>
        </p:spPr>
        <p:txBody>
          <a:bodyPr/>
          <a:lstStyle/>
          <a:p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поиска похожих изображений на основе цвета и текстуры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6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727129"/>
            <a:ext cx="1585098" cy="2509739"/>
          </a:xfrm>
        </p:spPr>
      </p:pic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245788"/>
            <a:ext cx="3698354" cy="387456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ight Arrow 3"/>
          <p:cNvSpPr/>
          <p:nvPr/>
        </p:nvSpPr>
        <p:spPr>
          <a:xfrm>
            <a:off x="2699792" y="2780928"/>
            <a:ext cx="1584176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869160"/>
            <a:ext cx="806489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лица женщин с объемной прической были выбраны.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было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лицо мужчины.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зависимость от цвета. Заранее вычислить параметры нельзя.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914868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34548"/>
            <a:ext cx="8496944" cy="874171"/>
          </a:xfrm>
        </p:spPr>
        <p:txBody>
          <a:bodyPr/>
          <a:lstStyle/>
          <a:p>
            <a:r>
              <a:rPr lang="ru-RU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</a:t>
            </a:r>
            <a:r>
              <a:rPr lang="ru-RU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индекса качества изображения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7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27128"/>
            <a:ext cx="1585098" cy="2509739"/>
          </a:xfrm>
        </p:spPr>
      </p:pic>
      <p:sp>
        <p:nvSpPr>
          <p:cNvPr id="4" name="Right Arrow 3"/>
          <p:cNvSpPr/>
          <p:nvPr/>
        </p:nvSpPr>
        <p:spPr>
          <a:xfrm>
            <a:off x="2411760" y="2780927"/>
            <a:ext cx="1584176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437112"/>
            <a:ext cx="806489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лица женщин с объемной прической и темным цветом волос были выбраны.</a:t>
            </a: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было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лицо мужчины.</a:t>
            </a: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можно заранее вычислить некоторые параметры.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686779"/>
            <a:ext cx="4824536" cy="2590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054274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34548"/>
            <a:ext cx="8496944" cy="1450236"/>
          </a:xfrm>
        </p:spPr>
        <p:txBody>
          <a:bodyPr/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поиска похожих изображений с использованием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aHash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8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27128"/>
            <a:ext cx="1585098" cy="2509739"/>
          </a:xfrm>
        </p:spPr>
      </p:pic>
      <p:sp>
        <p:nvSpPr>
          <p:cNvPr id="4" name="Right Arrow 3"/>
          <p:cNvSpPr/>
          <p:nvPr/>
        </p:nvSpPr>
        <p:spPr>
          <a:xfrm>
            <a:off x="2411760" y="2780927"/>
            <a:ext cx="1584176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437112"/>
            <a:ext cx="80648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лица женщин с объемной прической и темным цветом волос были выбраны.</a:t>
            </a: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было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лицо мужчины.</a:t>
            </a: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можно заранее вычислить все параметры. Результаты слабо зависят от цветовых характеристик.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686779"/>
            <a:ext cx="4824536" cy="2590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818855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Заголовок 1"/>
          <p:cNvSpPr>
            <a:spLocks noGrp="1"/>
          </p:cNvSpPr>
          <p:nvPr>
            <p:ph type="title"/>
          </p:nvPr>
        </p:nvSpPr>
        <p:spPr>
          <a:xfrm>
            <a:off x="395536" y="34548"/>
            <a:ext cx="8496944" cy="1450236"/>
          </a:xfrm>
        </p:spPr>
        <p:txBody>
          <a:bodyPr/>
          <a:lstStyle/>
          <a:p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поиска похожих изображений с использованием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3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Hash</a:t>
            </a:r>
            <a:endParaRPr lang="ru-RU" altLang="en-US" sz="35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3359AA-1D24-4C1F-BEFC-029A345BC658}" type="slidenum">
              <a:rPr lang="ru-RU" smtClean="0"/>
              <a:pPr>
                <a:defRPr/>
              </a:pPr>
              <a:t>9</a:t>
            </a:fld>
            <a:endParaRPr lang="ru-RU"/>
          </a:p>
        </p:txBody>
      </p:sp>
      <p:pic>
        <p:nvPicPr>
          <p:cNvPr id="9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27128"/>
            <a:ext cx="1585098" cy="2509739"/>
          </a:xfrm>
        </p:spPr>
      </p:pic>
      <p:sp>
        <p:nvSpPr>
          <p:cNvPr id="4" name="Right Arrow 3"/>
          <p:cNvSpPr/>
          <p:nvPr/>
        </p:nvSpPr>
        <p:spPr>
          <a:xfrm>
            <a:off x="2267744" y="2760418"/>
            <a:ext cx="1584176" cy="4021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4437112"/>
            <a:ext cx="80648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</a:t>
            </a:r>
            <a:b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некоторые лица женщин с объемной прической и темным цветом волос были выбраны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было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выбрано</a:t>
            </a:r>
            <a:r>
              <a:rPr 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лицо мужчины.</a:t>
            </a:r>
          </a:p>
          <a:p>
            <a:r>
              <a:rPr lang="ru-RU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Примечание: нельзя вычислить некоторые параметры заранее. Результаты не зависят от освещения.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3851920" y="1945359"/>
            <a:ext cx="5040559" cy="207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04846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20014</TotalTime>
  <Words>316</Words>
  <Application>Microsoft Office PowerPoint</Application>
  <PresentationFormat>On-screen Show (4:3)</PresentationFormat>
  <Paragraphs>102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Times New Roman</vt:lpstr>
      <vt:lpstr>Calibri</vt:lpstr>
      <vt:lpstr>Тема Office</vt:lpstr>
      <vt:lpstr>Web-сервис для анализа изображений</vt:lpstr>
      <vt:lpstr>Задание</vt:lpstr>
      <vt:lpstr>Актуальность</vt:lpstr>
      <vt:lpstr>Тестовое изображений</vt:lpstr>
      <vt:lpstr>База изображений</vt:lpstr>
      <vt:lpstr>Алгоритм поиска похожих изображений на основе цвета и текстуры</vt:lpstr>
      <vt:lpstr>Модель индекса качества изображения</vt:lpstr>
      <vt:lpstr>Алгоритм поиска похожих изображений с использованием aHash</vt:lpstr>
      <vt:lpstr>Алгоритм поиска похожих изображений с использованием pHash</vt:lpstr>
      <vt:lpstr>Алгоритм поиска похожих изображений с использованием цветовых гистограмм</vt:lpstr>
      <vt:lpstr>Алгоритм поиска похожих изображений, использующий пиксельное сравнение</vt:lpstr>
      <vt:lpstr>Алгоритм распознавания лиц на основе сегментации цвета и изображения</vt:lpstr>
      <vt:lpstr>Метод Виолы-Джонса</vt:lpstr>
      <vt:lpstr>КЛЮЧЕВЫЕ ТЕХНОЛОГИЙ, ИСПОЛЬЗУЕМЫХ ДЛЯ РЕАЛИЗАЦИИ ПРИЛОЖЕНИЯ</vt:lpstr>
      <vt:lpstr>Реализованное приложение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Заключение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специальных функций MS Excel и SPSS для вычисления выборочных характеристик данных</dc:title>
  <dc:creator>Vitalina</dc:creator>
  <cp:lastModifiedBy>RePack by Diakov</cp:lastModifiedBy>
  <cp:revision>243</cp:revision>
  <dcterms:created xsi:type="dcterms:W3CDTF">2006-11-28T08:32:07Z</dcterms:created>
  <dcterms:modified xsi:type="dcterms:W3CDTF">2016-06-07T19:21:16Z</dcterms:modified>
</cp:coreProperties>
</file>

<file path=docProps/thumbnail.jpeg>
</file>